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369"/>
    <a:srgbClr val="55DE00"/>
    <a:srgbClr val="5FFF00"/>
    <a:srgbClr val="00FF00"/>
    <a:srgbClr val="66FF33"/>
    <a:srgbClr val="00CC00"/>
    <a:srgbClr val="1DF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33" d="100"/>
          <a:sy n="33" d="100"/>
        </p:scale>
        <p:origin x="1464" y="-3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2022-06-15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2946400" y="3858559"/>
            <a:ext cx="24841200" cy="327660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rgbClr val="AED369"/>
                </a:solidFill>
              </a:rPr>
              <a:t>A 0.79-pJ/bit 20-Gb/s Adaptive Coarse/Fine Linear Equalizer with 25dB loss for Single-ended Interfaces in 65nm CMOS</a:t>
            </a:r>
          </a:p>
          <a:p>
            <a:pPr algn="ctr"/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Jongchan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An, and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Junyoung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Song*</a:t>
            </a:r>
          </a:p>
          <a:p>
            <a:pPr algn="ctr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Department of Electronics Engineering, Incheon National University</a:t>
            </a:r>
            <a:endParaRPr lang="ko-KR" altLang="en-US" sz="48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7" name="사각형: 둥근 대각선 방향 모서리 6">
            <a:extLst>
              <a:ext uri="{FF2B5EF4-FFF2-40B4-BE49-F238E27FC236}">
                <a16:creationId xmlns:a16="http://schemas.microsoft.com/office/drawing/2014/main" id="{4ACAD1A4-9890-49DB-926F-9A8641FD5615}"/>
              </a:ext>
            </a:extLst>
          </p:cNvPr>
          <p:cNvSpPr/>
          <p:nvPr/>
        </p:nvSpPr>
        <p:spPr>
          <a:xfrm>
            <a:off x="933759" y="7510074"/>
            <a:ext cx="13840076" cy="1279965"/>
          </a:xfrm>
          <a:prstGeom prst="round2DiagRect">
            <a:avLst/>
          </a:prstGeom>
          <a:solidFill>
            <a:srgbClr val="AED369"/>
          </a:solidFill>
          <a:ln>
            <a:solidFill>
              <a:srgbClr val="67C9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651EAA-234A-4195-A50F-87E18B85BBE9}"/>
              </a:ext>
            </a:extLst>
          </p:cNvPr>
          <p:cNvSpPr txBox="1"/>
          <p:nvPr/>
        </p:nvSpPr>
        <p:spPr>
          <a:xfrm>
            <a:off x="1459385" y="7655427"/>
            <a:ext cx="8621363" cy="1015663"/>
          </a:xfrm>
          <a:prstGeom prst="rect">
            <a:avLst/>
          </a:prstGeom>
          <a:solidFill>
            <a:srgbClr val="AED369"/>
          </a:solidFill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chemeClr val="bg1"/>
                </a:solidFill>
                <a:latin typeface="나눔스퀘어OTF Bold" panose="020B0600000101010101" pitchFamily="34" charset="-127"/>
                <a:ea typeface="나눔스퀘어OTF Bold" panose="020B0600000101010101" pitchFamily="34" charset="-127"/>
              </a:rPr>
              <a:t>Background</a:t>
            </a:r>
            <a:endParaRPr lang="ko-KR" altLang="en-US" sz="6000" b="1" dirty="0">
              <a:solidFill>
                <a:schemeClr val="bg1"/>
              </a:solidFill>
              <a:latin typeface="나눔스퀘어OTF Bold" panose="020B0600000101010101" pitchFamily="34" charset="-127"/>
              <a:ea typeface="나눔스퀘어OTF Bold" panose="020B0600000101010101" pitchFamily="34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95FE2F-9670-4288-91DF-E1B43492AE29}"/>
              </a:ext>
            </a:extLst>
          </p:cNvPr>
          <p:cNvSpPr txBox="1"/>
          <p:nvPr/>
        </p:nvSpPr>
        <p:spPr>
          <a:xfrm>
            <a:off x="835147" y="9052531"/>
            <a:ext cx="2734988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solidFill>
                  <a:srgbClr val="FF0000"/>
                </a:solidFill>
                <a:latin typeface="+mj-ea"/>
                <a:ea typeface="+mj-ea"/>
              </a:rPr>
              <a:t>As the single-ended interfaces for mobile applications such as smart-phone and tablet PCs are grown</a:t>
            </a:r>
            <a:r>
              <a:rPr lang="en-US" altLang="ko-KR" sz="4000" b="1" dirty="0">
                <a:latin typeface="+mj-ea"/>
                <a:ea typeface="+mj-ea"/>
              </a:rPr>
              <a:t>, the mobile DRAMs require higher data rates and energy efficiency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As the data rate per pin increases in the single-ended transceiver, </a:t>
            </a:r>
            <a:r>
              <a:rPr lang="en-US" altLang="ko-KR" sz="4000" b="1" dirty="0">
                <a:solidFill>
                  <a:srgbClr val="FF0000"/>
                </a:solidFill>
                <a:latin typeface="+mj-ea"/>
                <a:ea typeface="+mj-ea"/>
              </a:rPr>
              <a:t>the bandwidth limitation becomes more severe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Consequently, the signal is significantly </a:t>
            </a:r>
            <a:r>
              <a:rPr lang="en-US" altLang="ko-KR" sz="4000" b="1" dirty="0">
                <a:solidFill>
                  <a:srgbClr val="FF0000"/>
                </a:solidFill>
                <a:latin typeface="+mj-ea"/>
                <a:ea typeface="+mj-ea"/>
              </a:rPr>
              <a:t>distorted due to the channel bandwidth limitation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Several adaptive linear equalizers have been proposed to compensate for distorted signals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However, the adaptation using one or cascade the same linear equalizer results in </a:t>
            </a:r>
            <a:r>
              <a:rPr lang="en-US" altLang="ko-KR" sz="4000" b="1" dirty="0">
                <a:solidFill>
                  <a:srgbClr val="FF0000"/>
                </a:solidFill>
                <a:latin typeface="+mj-ea"/>
                <a:ea typeface="+mj-ea"/>
              </a:rPr>
              <a:t>poor fine control of the equalizer gain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To overcome this issue, </a:t>
            </a:r>
            <a:r>
              <a:rPr lang="en-US" altLang="ko-KR" sz="4000" b="1" dirty="0">
                <a:solidFill>
                  <a:srgbClr val="FF0000"/>
                </a:solidFill>
                <a:latin typeface="+mj-ea"/>
                <a:ea typeface="+mj-ea"/>
              </a:rPr>
              <a:t>the proposed adaptation uses two linear equalizers with different boosting ranges and control voltages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ko-KR" sz="4000" b="1" dirty="0">
              <a:latin typeface="+mj-ea"/>
              <a:ea typeface="+mj-ea"/>
            </a:endParaRPr>
          </a:p>
          <a:p>
            <a:pPr algn="just"/>
            <a:endParaRPr lang="en-US" altLang="ko-KR" sz="4000" b="1" dirty="0">
              <a:latin typeface="+mj-ea"/>
              <a:ea typeface="+mj-ea"/>
            </a:endParaRPr>
          </a:p>
        </p:txBody>
      </p:sp>
      <p:sp>
        <p:nvSpPr>
          <p:cNvPr id="13" name="사각형: 둥근 대각선 방향 모서리 12">
            <a:extLst>
              <a:ext uri="{FF2B5EF4-FFF2-40B4-BE49-F238E27FC236}">
                <a16:creationId xmlns:a16="http://schemas.microsoft.com/office/drawing/2014/main" id="{1AB3F30A-DBFF-426E-A7CF-D62B9246DB15}"/>
              </a:ext>
            </a:extLst>
          </p:cNvPr>
          <p:cNvSpPr/>
          <p:nvPr/>
        </p:nvSpPr>
        <p:spPr>
          <a:xfrm>
            <a:off x="895659" y="15466828"/>
            <a:ext cx="13840076" cy="1316837"/>
          </a:xfrm>
          <a:prstGeom prst="round2DiagRect">
            <a:avLst/>
          </a:prstGeom>
          <a:solidFill>
            <a:srgbClr val="AED369"/>
          </a:solidFill>
          <a:ln>
            <a:solidFill>
              <a:srgbClr val="67C9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F16BFD-26C7-47CE-BB15-EE8F1E471744}"/>
              </a:ext>
            </a:extLst>
          </p:cNvPr>
          <p:cNvSpPr txBox="1"/>
          <p:nvPr/>
        </p:nvSpPr>
        <p:spPr>
          <a:xfrm>
            <a:off x="1421285" y="15612181"/>
            <a:ext cx="12523315" cy="1015663"/>
          </a:xfrm>
          <a:prstGeom prst="rect">
            <a:avLst/>
          </a:prstGeom>
          <a:solidFill>
            <a:srgbClr val="AED369"/>
          </a:solidFill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chemeClr val="bg1"/>
                </a:solidFill>
                <a:latin typeface="나눔스퀘어OTF Bold" panose="020B0600000101010101" pitchFamily="34" charset="-127"/>
                <a:ea typeface="나눔스퀘어OTF Bold" panose="020B0600000101010101" pitchFamily="34" charset="-127"/>
              </a:rPr>
              <a:t>Proposed Design &amp; Results</a:t>
            </a:r>
            <a:endParaRPr lang="ko-KR" altLang="en-US" sz="6000" b="1" dirty="0">
              <a:solidFill>
                <a:schemeClr val="bg1"/>
              </a:solidFill>
              <a:latin typeface="나눔스퀘어OTF Bold" panose="020B0600000101010101" pitchFamily="34" charset="-127"/>
              <a:ea typeface="나눔스퀘어OTF Bold" panose="020B0600000101010101" pitchFamily="34" charset="-127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82D05357-F078-475C-80D7-D981E8572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818" y="26060084"/>
            <a:ext cx="13930082" cy="8273327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663B9E9B-4AC9-431B-9916-D0247C547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5208" y="26290655"/>
            <a:ext cx="14315591" cy="7542145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F20676B9-D056-4758-8F96-29F085016FAF}"/>
              </a:ext>
            </a:extLst>
          </p:cNvPr>
          <p:cNvSpPr/>
          <p:nvPr/>
        </p:nvSpPr>
        <p:spPr>
          <a:xfrm>
            <a:off x="914400" y="17106900"/>
            <a:ext cx="13754100" cy="81153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B78E0C8-45D4-41C2-95D4-7F2B28E9D607}"/>
              </a:ext>
            </a:extLst>
          </p:cNvPr>
          <p:cNvSpPr/>
          <p:nvPr/>
        </p:nvSpPr>
        <p:spPr>
          <a:xfrm>
            <a:off x="15068550" y="17068800"/>
            <a:ext cx="13754100" cy="81153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BAFE2F-41E1-47DA-9BA6-15C5643921A9}"/>
              </a:ext>
            </a:extLst>
          </p:cNvPr>
          <p:cNvSpPr txBox="1"/>
          <p:nvPr/>
        </p:nvSpPr>
        <p:spPr>
          <a:xfrm>
            <a:off x="2226417" y="25439023"/>
            <a:ext cx="121753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4000" b="1" dirty="0">
                <a:latin typeface="+mj-ea"/>
                <a:ea typeface="+mj-ea"/>
              </a:rPr>
              <a:t>Fig 1. Top architecture of proposed design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30831F-5E02-41BC-8C7F-6AC5A5705EBC}"/>
              </a:ext>
            </a:extLst>
          </p:cNvPr>
          <p:cNvSpPr txBox="1"/>
          <p:nvPr/>
        </p:nvSpPr>
        <p:spPr>
          <a:xfrm>
            <a:off x="15332817" y="25439023"/>
            <a:ext cx="14156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4000" b="1" dirty="0">
                <a:latin typeface="+mj-ea"/>
                <a:ea typeface="+mj-ea"/>
              </a:rPr>
              <a:t>Fig 2. Adaptation loop architecture of proposed design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93F54C2-DF07-4A99-BA75-2AF45D074232}"/>
              </a:ext>
            </a:extLst>
          </p:cNvPr>
          <p:cNvSpPr txBox="1"/>
          <p:nvPr/>
        </p:nvSpPr>
        <p:spPr>
          <a:xfrm>
            <a:off x="4741017" y="34011523"/>
            <a:ext cx="8721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4000" b="1" dirty="0">
                <a:latin typeface="+mj-ea"/>
                <a:ea typeface="+mj-ea"/>
              </a:rPr>
              <a:t>Fig 3. Simulation results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AB1293-AFAD-4DF7-B4F7-24528A3C2C53}"/>
              </a:ext>
            </a:extLst>
          </p:cNvPr>
          <p:cNvSpPr txBox="1"/>
          <p:nvPr/>
        </p:nvSpPr>
        <p:spPr>
          <a:xfrm>
            <a:off x="17428317" y="34011523"/>
            <a:ext cx="14156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4000" b="1" dirty="0">
                <a:latin typeface="+mj-ea"/>
                <a:ea typeface="+mj-ea"/>
              </a:rPr>
              <a:t>Fig 4. Layout of the proposed design</a:t>
            </a:r>
          </a:p>
        </p:txBody>
      </p:sp>
      <p:sp>
        <p:nvSpPr>
          <p:cNvPr id="29" name="사각형: 둥근 대각선 방향 모서리 28">
            <a:extLst>
              <a:ext uri="{FF2B5EF4-FFF2-40B4-BE49-F238E27FC236}">
                <a16:creationId xmlns:a16="http://schemas.microsoft.com/office/drawing/2014/main" id="{AB9DCD0B-238E-4F8E-9389-DD906A194134}"/>
              </a:ext>
            </a:extLst>
          </p:cNvPr>
          <p:cNvSpPr/>
          <p:nvPr/>
        </p:nvSpPr>
        <p:spPr>
          <a:xfrm>
            <a:off x="895659" y="34827775"/>
            <a:ext cx="13840076" cy="1291025"/>
          </a:xfrm>
          <a:prstGeom prst="round2DiagRect">
            <a:avLst/>
          </a:prstGeom>
          <a:solidFill>
            <a:srgbClr val="AED369"/>
          </a:solidFill>
          <a:ln>
            <a:solidFill>
              <a:srgbClr val="67C9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33A278-2387-4D53-9AD7-A71E160EDE89}"/>
              </a:ext>
            </a:extLst>
          </p:cNvPr>
          <p:cNvSpPr txBox="1"/>
          <p:nvPr/>
        </p:nvSpPr>
        <p:spPr>
          <a:xfrm>
            <a:off x="1421285" y="34976814"/>
            <a:ext cx="12523315" cy="1015663"/>
          </a:xfrm>
          <a:prstGeom prst="rect">
            <a:avLst/>
          </a:prstGeom>
          <a:solidFill>
            <a:srgbClr val="AED369"/>
          </a:solidFill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chemeClr val="bg1"/>
                </a:solidFill>
                <a:latin typeface="나눔스퀘어OTF Bold" panose="020B0600000101010101" pitchFamily="34" charset="-127"/>
                <a:ea typeface="나눔스퀘어OTF Bold" panose="020B0600000101010101" pitchFamily="34" charset="-127"/>
              </a:rPr>
              <a:t>Conclusion</a:t>
            </a:r>
            <a:endParaRPr lang="ko-KR" altLang="en-US" sz="6000" b="1" dirty="0">
              <a:solidFill>
                <a:schemeClr val="bg1"/>
              </a:solidFill>
              <a:latin typeface="나눔스퀘어OTF Bold" panose="020B0600000101010101" pitchFamily="34" charset="-127"/>
              <a:ea typeface="나눔스퀘어OTF Bold" panose="020B0600000101010101" pitchFamily="34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2CD745E-C9D2-4CCA-AADC-0CA702D7105F}"/>
              </a:ext>
            </a:extLst>
          </p:cNvPr>
          <p:cNvSpPr txBox="1"/>
          <p:nvPr/>
        </p:nvSpPr>
        <p:spPr>
          <a:xfrm>
            <a:off x="835147" y="36421778"/>
            <a:ext cx="273498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The digitally adaptive coarse/fine linear equalizer is proposed in 65nm CMOS technology for single-ended interfaces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The proposed adaptation achieves optimal-boosting by increasing the control voltage sequentially from over-boosting and this design is implemented by cascading equalizers with different boosting ranges and control voltages for high accuracy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ko-KR" sz="4000" b="1" dirty="0">
                <a:latin typeface="+mj-ea"/>
                <a:ea typeface="+mj-ea"/>
              </a:rPr>
              <a:t>Even though fabricated chip didn’t properly worked, the maximum eye-opening of the proposed adaptive coarse/fine linear equalizer is 0.83UI, and power efficiency is 0.79-pJ/bit at 20-Gb/s</a:t>
            </a:r>
          </a:p>
        </p:txBody>
      </p:sp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1463</TotalTime>
  <Words>264</Words>
  <Application>Microsoft Office PowerPoint</Application>
  <PresentationFormat>사용자 지정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나눔스퀘어OTF 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이 어진</cp:lastModifiedBy>
  <cp:revision>15</cp:revision>
  <dcterms:created xsi:type="dcterms:W3CDTF">2018-03-08T06:02:33Z</dcterms:created>
  <dcterms:modified xsi:type="dcterms:W3CDTF">2022-06-15T08:51:02Z</dcterms:modified>
</cp:coreProperties>
</file>